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17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40CE7-A2C0-469C-BCA0-D9419BCEC83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10E279-F8F4-423C-A888-A3BF7CE14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63333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40CE7-A2C0-469C-BCA0-D9419BCEC83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10E279-F8F4-423C-A888-A3BF7CE14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89013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40CE7-A2C0-469C-BCA0-D9419BCEC83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10E279-F8F4-423C-A888-A3BF7CE14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48853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5D40CE7-A2C0-469C-BCA0-D9419BCEC83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10E279-F8F4-423C-A888-A3BF7CE14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57629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40CE7-A2C0-469C-BCA0-D9419BCEC83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10E279-F8F4-423C-A888-A3BF7CE14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10016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40CE7-A2C0-469C-BCA0-D9419BCEC83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10E279-F8F4-423C-A888-A3BF7CE14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64976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40CE7-A2C0-469C-BCA0-D9419BCEC83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10E279-F8F4-423C-A888-A3BF7CE14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31402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410200"/>
          </a:xfrm>
        </p:spPr>
        <p:txBody>
          <a:bodyPr vert="eaVert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40CE7-A2C0-469C-BCA0-D9419BCEC83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10E279-F8F4-423C-A888-A3BF7CE14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88430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8388"/>
            <a:ext cx="8229600" cy="464661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40CE7-A2C0-469C-BCA0-D9419BCEC83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10E279-F8F4-423C-A888-A3BF7CE14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81881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40CE7-A2C0-469C-BCA0-D9419BCEC83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10E279-F8F4-423C-A888-A3BF7CE14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68147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0CE7-A2C0-469C-BCA0-D9419BCEC83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0E279-F8F4-423C-A888-A3BF7CE14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998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>
              <a:defRPr sz="2800" b="0"/>
            </a:lvl1pPr>
            <a:lvl2pPr>
              <a:defRPr sz="2800" b="0"/>
            </a:lvl2pPr>
            <a:lvl3pPr>
              <a:defRPr sz="2800" b="0"/>
            </a:lvl3pPr>
            <a:lvl4pPr marL="1371600" indent="-342900">
              <a:buSzPct val="75000"/>
              <a:buFont typeface="Wingdings" panose="05000000000000000000" pitchFamily="2" charset="2"/>
              <a:buChar char="§"/>
              <a:defRPr sz="2800" b="0"/>
            </a:lvl4pPr>
            <a:lvl5pPr>
              <a:defRPr sz="28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CC10E279-F8F4-423C-A888-A3BF7CE14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54198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40CE7-A2C0-469C-BCA0-D9419BCEC83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10E279-F8F4-423C-A888-A3BF7CE14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29249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Pic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40CE7-A2C0-469C-BCA0-D9419BCEC83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10E279-F8F4-423C-A888-A3BF7CE1465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7"/>
            <a:ext cx="4114800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01" y="1153077"/>
            <a:ext cx="4114800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62429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P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40CE7-A2C0-469C-BCA0-D9419BCEC83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10E279-F8F4-423C-A888-A3BF7CE1465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7"/>
            <a:ext cx="4114800" cy="4561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01" y="1153077"/>
            <a:ext cx="4114800" cy="4561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8834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lumn: Imag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40CE7-A2C0-469C-BCA0-D9419BCEC83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10E279-F8F4-423C-A888-A3BF7CE1465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8"/>
            <a:ext cx="8229600" cy="22759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1" y="3472070"/>
            <a:ext cx="8229600" cy="223285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08477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ne Column TopBottom Top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40CE7-A2C0-469C-BCA0-D9419BCEC83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10E279-F8F4-423C-A888-A3BF7CE1465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8"/>
            <a:ext cx="8229600" cy="88275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1" y="2057400"/>
            <a:ext cx="8229600" cy="36475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4423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lumn Smal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40CE7-A2C0-469C-BCA0-D9419BCEC83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10E279-F8F4-423C-A888-A3BF7CE1465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1" y="1153077"/>
            <a:ext cx="1371600" cy="4561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1905001" y="1153077"/>
            <a:ext cx="6781800" cy="4561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446088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lumn Smal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40CE7-A2C0-469C-BCA0-D9419BCEC83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10E279-F8F4-423C-A888-A3BF7CE1465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1" y="1153078"/>
            <a:ext cx="5943598" cy="455184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6400799" y="1153077"/>
            <a:ext cx="2286001" cy="45518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090676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FEMA Visual Template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8437"/>
            <a:ext cx="8229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83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b="0" smtClean="0">
                <a:latin typeface="+mn-lt"/>
                <a:cs typeface="+mn-cs"/>
              </a:defRPr>
            </a:lvl1pPr>
          </a:lstStyle>
          <a:p>
            <a:fld id="{A5D40CE7-A2C0-469C-BCA0-D9419BCEC83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990600"/>
            <a:ext cx="80772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 b="0" i="0" baseline="0" smtClean="0">
                <a:solidFill>
                  <a:srgbClr val="F4F8FE"/>
                </a:solidFill>
                <a:latin typeface="+mn-lt"/>
                <a:cs typeface="+mn-cs"/>
              </a:defRPr>
            </a:lvl1pPr>
          </a:lstStyle>
          <a:p>
            <a:fld id="{CC10E279-F8F4-423C-A888-A3BF7CE146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ransition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None/>
        <a:tabLst>
          <a:tab pos="401638" algn="l"/>
        </a:tabLst>
        <a:defRPr sz="2800" b="0" baseline="0">
          <a:solidFill>
            <a:srgbClr val="000066"/>
          </a:solidFill>
          <a:latin typeface="+mn-lt"/>
          <a:ea typeface="+mn-ea"/>
          <a:cs typeface="+mn-cs"/>
        </a:defRPr>
      </a:lvl1pPr>
      <a:lvl2pPr marL="4572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tabLst>
          <a:tab pos="401638" algn="l"/>
        </a:tabLst>
        <a:defRPr sz="2800" b="0" baseline="0">
          <a:solidFill>
            <a:srgbClr val="000066"/>
          </a:solidFill>
          <a:latin typeface="+mn-lt"/>
          <a:cs typeface="+mn-cs"/>
        </a:defRPr>
      </a:lvl2pPr>
      <a:lvl3pPr marL="9144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01638" algn="l"/>
        </a:tabLst>
        <a:defRPr sz="2800" b="0" baseline="0">
          <a:solidFill>
            <a:srgbClr val="000066"/>
          </a:solidFill>
          <a:latin typeface="+mn-lt"/>
          <a:cs typeface="+mn-cs"/>
        </a:defRPr>
      </a:lvl3pPr>
      <a:lvl4pPr marL="13716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01638" algn="l"/>
        </a:tabLst>
        <a:defRPr sz="2800" b="0" baseline="0">
          <a:solidFill>
            <a:srgbClr val="000066"/>
          </a:solidFill>
          <a:latin typeface="+mn-lt"/>
          <a:cs typeface="+mn-cs"/>
        </a:defRPr>
      </a:lvl4pPr>
      <a:lvl5pPr marL="21748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5pPr>
      <a:lvl6pPr marL="26320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6pPr>
      <a:lvl7pPr marL="30892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7pPr>
      <a:lvl8pPr marL="35464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8pPr>
      <a:lvl9pPr marL="40036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raining.fema.gov/emiweb/is/icsresource/" TargetMode="External"/><Relationship Id="rId2" Type="http://schemas.openxmlformats.org/officeDocument/2006/relationships/hyperlink" Target="http://www.fema.gov/emergency-managers/nims/compone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raining.fema.gov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Unit 6: Preparedness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1FA9C-82AD-4F57-BF01-0228EC1CB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Bef>
                <a:spcPct val="100000"/>
              </a:spcBef>
              <a:buSzPct val="99000"/>
              <a:tabLst/>
            </a:pPr>
            <a:r>
              <a:rPr lang="fi-FI" b="1" kern="1200">
                <a:sym typeface="Arial"/>
              </a:rPr>
              <a:t>Unit 6:</a:t>
            </a:r>
            <a:endParaRPr lang="fi-FI" kern="1200">
              <a:sym typeface="Arial"/>
            </a:endParaRPr>
          </a:p>
          <a:p>
            <a:pPr>
              <a:spcBef>
                <a:spcPct val="100000"/>
              </a:spcBef>
              <a:buSzPct val="99000"/>
            </a:pPr>
            <a:r>
              <a:rPr lang="fi-FI" b="1" kern="1200">
                <a:sym typeface="Arial"/>
              </a:rPr>
              <a:t>Preparedness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16C26-E7A3-4BC7-829E-6A52BC0BA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CC10E279-F8F4-423C-A888-A3BF7CE1465E}" type="slidenum">
              <a:rPr lang="en-US" smtClean="0"/>
              <a:pPr>
                <a:spcBef>
                  <a:spcPts val="100"/>
                </a:spcBef>
                <a:buSzPct val="99000"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62769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Additional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9DBBA-F243-4528-9B78-C79C3C735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4000" lvl="1" indent="-254000" fontAlgn="auto">
              <a:spcBef>
                <a:spcPct val="100000"/>
              </a:spcBef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NIMS Doctrine and Supporting Guides and Tools</a:t>
            </a:r>
            <a:r>
              <a:rPr lang="en-US" kern="1200">
                <a:ea typeface="+mn-ea"/>
                <a:sym typeface="Arial"/>
              </a:rPr>
              <a:t> - https://www.fema.gov/emergency-managers/nims/components</a:t>
            </a:r>
          </a:p>
          <a:p>
            <a:pPr marL="254000" lvl="1" indent="-254000" fontAlgn="auto">
              <a:spcBef>
                <a:spcPct val="100000"/>
              </a:spcBef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ICS Resource Center</a:t>
            </a:r>
            <a:r>
              <a:rPr lang="en-US" kern="1200">
                <a:ea typeface="+mn-ea"/>
                <a:sym typeface="Arial"/>
              </a:rPr>
              <a:t> - https://training.fema.gov/emiweb/is/icsresource/</a:t>
            </a:r>
          </a:p>
          <a:p>
            <a:pPr marL="254000" lvl="1" indent="-254000">
              <a:spcBef>
                <a:spcPct val="100000"/>
              </a:spcBef>
              <a:buSzPct val="99000"/>
            </a:pPr>
            <a:r>
              <a:rPr lang="en-US" kern="1200">
                <a:ea typeface="+mn-ea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Additional NIMS Training</a:t>
            </a:r>
            <a:r>
              <a:rPr lang="en-US" kern="1200">
                <a:sym typeface="Arial"/>
              </a:rPr>
              <a:t> - https://training.fema.gov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B3733-5EA0-467E-B248-2AACA1F88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CC10E279-F8F4-423C-A888-A3BF7CE1465E}" type="slidenum">
              <a:rPr lang="en-US" smtClean="0"/>
              <a:pPr>
                <a:spcBef>
                  <a:spcPts val="100"/>
                </a:spcBef>
                <a:buSzPct val="99000"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45499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Objectives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6DF88-D5C6-4638-8EBB-6027D3854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arabicPeriod"/>
              <a:tabLst/>
            </a:pPr>
            <a:r>
              <a:rPr lang="en-US" kern="1200">
                <a:ea typeface="+mn-ea"/>
                <a:sym typeface="Arial"/>
              </a:rPr>
              <a:t>What are the Senior Official's responsibilities when preparing for an incident?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AutoNum type="arabicPeriod"/>
              <a:tabLst/>
            </a:pPr>
            <a:r>
              <a:rPr lang="en-US" kern="1200">
                <a:ea typeface="+mn-ea"/>
                <a:sym typeface="Arial"/>
              </a:rPr>
              <a:t>What websites provide resources for FEMA doctrine, guidelines, and additional training?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3CE8B-67A2-46D2-819E-BC46B0D3B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CC10E279-F8F4-423C-A888-A3BF7CE1465E}" type="slidenum">
              <a:rPr lang="en-US" smtClean="0"/>
              <a:pPr>
                <a:spcBef>
                  <a:spcPts val="100"/>
                </a:spcBef>
                <a:buSzPct val="99000"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8317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Unit Terminal Objective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F7B4181-8A1C-4FF7-820A-E12932C665D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 kern="1200">
                <a:sym typeface="Arial"/>
              </a:rPr>
              <a:t>Explain the Senior Official's role in preparedness. </a:t>
            </a:r>
            <a:endParaRPr lang="en-US"/>
          </a:p>
        </p:txBody>
      </p:sp>
      <p:pic>
        <p:nvPicPr>
          <p:cNvPr id="10" name="Content Placeholder 9" descr="5 image collage depicting All-Hazards: tornado destruction, fire, chemical spill, hurricane destruction, flood">
            <a:extLst>
              <a:ext uri="{FF2B5EF4-FFF2-40B4-BE49-F238E27FC236}">
                <a16:creationId xmlns:a16="http://schemas.microsoft.com/office/drawing/2014/main" id="{2BE4603A-A41C-4CAD-8C1B-981A1EC28DF7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335571"/>
            <a:ext cx="8229600" cy="1091732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E1F2A32-D16F-4B8E-AC92-4143A9EB4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CC10E279-F8F4-423C-A888-A3BF7CE1465E}" type="slidenum">
              <a:rPr lang="en-US" smtClean="0"/>
              <a:pPr>
                <a:spcBef>
                  <a:spcPts val="100"/>
                </a:spcBef>
                <a:buSzPct val="99000"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35408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Unit Enabling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95892-7A72-47B8-BBC8-DF852860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List Senior Official responsibilities in preparing for an incident.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List website resource for FEMA doctrine, guidelines, and additional training.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DD397-FEC7-4E0A-85C2-9BBF79592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CC10E279-F8F4-423C-A888-A3BF7CE1465E}" type="slidenum">
              <a:rPr lang="en-US" smtClean="0"/>
              <a:pPr>
                <a:spcBef>
                  <a:spcPts val="100"/>
                </a:spcBef>
                <a:buSzPct val="99000"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55312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Preparedness</a:t>
            </a:r>
          </a:p>
        </p:txBody>
      </p:sp>
      <p:pic>
        <p:nvPicPr>
          <p:cNvPr id="6" name="Content Placeholder 5" descr="Refer to the text of the IG/SM for a description of this image.">
            <a:extLst>
              <a:ext uri="{FF2B5EF4-FFF2-40B4-BE49-F238E27FC236}">
                <a16:creationId xmlns:a16="http://schemas.microsoft.com/office/drawing/2014/main" id="{EF5F79CB-DAAB-4F35-8A2D-EEBBC47C2A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297718"/>
            <a:ext cx="4572000" cy="4187952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86AB03-A32D-49A5-8CF5-7F3A5C438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CC10E279-F8F4-423C-A888-A3BF7CE1465E}" type="slidenum">
              <a:rPr lang="en-US" smtClean="0"/>
              <a:pPr>
                <a:spcBef>
                  <a:spcPts val="100"/>
                </a:spcBef>
                <a:buSzPct val="99000"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43213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Check Plans, Policies, and 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7AB31-959C-403C-91E4-0925A70F741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fontAlgn="auto">
              <a:spcBef>
                <a:spcPct val="100000"/>
              </a:spcBef>
              <a:spcAft>
                <a:spcPts val="0"/>
              </a:spcAft>
              <a:buSzPct val="99000"/>
              <a:tabLst/>
            </a:pPr>
            <a:r>
              <a:rPr lang="en-US" kern="1200">
                <a:sym typeface="Arial"/>
              </a:rPr>
              <a:t>Do your agency's/jurisdiction's preparedness plans, policies, and laws: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Align with NIMS terminology and systems?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Cover all hazards?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Include delegations of authority (as appropriate)?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Include up-to-date information?</a:t>
            </a:r>
            <a:endParaRPr lang="en-US"/>
          </a:p>
        </p:txBody>
      </p:sp>
      <p:pic>
        <p:nvPicPr>
          <p:cNvPr id="8" name="Content Placeholder 7" descr="Photo of agency personnel reviewing a detailed map and preparedness plan">
            <a:extLst>
              <a:ext uri="{FF2B5EF4-FFF2-40B4-BE49-F238E27FC236}">
                <a16:creationId xmlns:a16="http://schemas.microsoft.com/office/drawing/2014/main" id="{60B2994D-4056-4689-8F24-1AD62BB5ACB6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056" y="1617154"/>
            <a:ext cx="3218688" cy="3633216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F814F7-3152-43E9-9453-4FA194300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CC10E279-F8F4-423C-A888-A3BF7CE1465E}" type="slidenum">
              <a:rPr lang="en-US" smtClean="0"/>
              <a:pPr>
                <a:spcBef>
                  <a:spcPts val="100"/>
                </a:spcBef>
                <a:buSzPct val="99000"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36175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Establish Communications and Information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D6712-5CA0-4CE5-9F5E-BAAE3324A55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199" y="1153077"/>
            <a:ext cx="4449097" cy="4561923"/>
          </a:xfrm>
        </p:spPr>
        <p:txBody>
          <a:bodyPr>
            <a:noAutofit/>
          </a:bodyPr>
          <a:lstStyle/>
          <a:p>
            <a:pPr marL="254000" lvl="1" indent="-254000" fontAlgn="auto">
              <a:spcBef>
                <a:spcPts val="1800"/>
              </a:spcBef>
              <a:buSzPct val="99000"/>
              <a:buFont typeface="Arial"/>
              <a:buChar char="•"/>
              <a:tabLst/>
            </a:pPr>
            <a:r>
              <a:rPr lang="en-US" sz="1600" kern="1200" dirty="0">
                <a:ea typeface="+mn-ea"/>
                <a:sym typeface="Arial"/>
              </a:rPr>
              <a:t>Do you have established systems for:</a:t>
            </a:r>
          </a:p>
          <a:p>
            <a:pPr marL="635000" lvl="2" indent="-254000" fontAlgn="auto">
              <a:spcBef>
                <a:spcPts val="1800"/>
              </a:spcBef>
              <a:buSzPct val="99000"/>
              <a:buFont typeface="Wingdings"/>
              <a:buChar char="§"/>
              <a:tabLst/>
            </a:pPr>
            <a:r>
              <a:rPr lang="en-US" sz="1600" kern="1200" dirty="0">
                <a:ea typeface="+mn-ea"/>
                <a:sym typeface="Arial"/>
              </a:rPr>
              <a:t>Describing, inventorying, requesting, and tracking resources?</a:t>
            </a:r>
          </a:p>
          <a:p>
            <a:pPr marL="635000" lvl="2" indent="-254000" fontAlgn="auto">
              <a:spcBef>
                <a:spcPts val="1800"/>
              </a:spcBef>
              <a:buSzPct val="99000"/>
              <a:buFont typeface="Wingdings"/>
              <a:buChar char="§"/>
              <a:tabLst/>
            </a:pPr>
            <a:r>
              <a:rPr lang="en-US" sz="1600" kern="1200" dirty="0">
                <a:ea typeface="+mn-ea"/>
                <a:sym typeface="Arial"/>
              </a:rPr>
              <a:t>Activating and dispatching resources?</a:t>
            </a:r>
          </a:p>
          <a:p>
            <a:pPr marL="635000" lvl="2" indent="-254000" fontAlgn="auto">
              <a:spcBef>
                <a:spcPts val="1800"/>
              </a:spcBef>
              <a:buSzPct val="99000"/>
              <a:buFont typeface="Wingdings"/>
              <a:buChar char="§"/>
              <a:tabLst/>
            </a:pPr>
            <a:r>
              <a:rPr lang="en-US" sz="1600" kern="1200" dirty="0">
                <a:ea typeface="+mn-ea"/>
                <a:sym typeface="Arial"/>
              </a:rPr>
              <a:t>Managing volunteers?</a:t>
            </a:r>
          </a:p>
          <a:p>
            <a:pPr marL="635000" lvl="2" indent="-254000" fontAlgn="auto">
              <a:spcBef>
                <a:spcPts val="1800"/>
              </a:spcBef>
              <a:buSzPct val="99000"/>
              <a:buFont typeface="Wingdings"/>
              <a:buChar char="§"/>
              <a:tabLst/>
            </a:pPr>
            <a:r>
              <a:rPr lang="en-US" sz="1600" kern="1200" dirty="0">
                <a:ea typeface="+mn-ea"/>
                <a:sym typeface="Arial"/>
              </a:rPr>
              <a:t>Demobilizing or recalling resources?</a:t>
            </a:r>
          </a:p>
          <a:p>
            <a:pPr marL="635000" lvl="2" indent="-254000" fontAlgn="auto">
              <a:spcBef>
                <a:spcPts val="1800"/>
              </a:spcBef>
              <a:buSzPct val="99000"/>
              <a:buFont typeface="Wingdings"/>
              <a:buChar char="§"/>
              <a:tabLst/>
            </a:pPr>
            <a:r>
              <a:rPr lang="en-US" sz="1600" kern="1200" dirty="0">
                <a:ea typeface="+mn-ea"/>
                <a:sym typeface="Arial"/>
              </a:rPr>
              <a:t>Financial tracking, reimbursement, and reporting?</a:t>
            </a:r>
          </a:p>
          <a:p>
            <a:pPr marL="254000" lvl="1" indent="-254000">
              <a:spcBef>
                <a:spcPts val="1800"/>
              </a:spcBef>
              <a:buSzPct val="99000"/>
            </a:pPr>
            <a:r>
              <a:rPr lang="en-US" sz="1600" kern="1200" dirty="0">
                <a:sym typeface="Arial"/>
              </a:rPr>
              <a:t>Do you have mutual aid and assistance agreements for obtaining resources, facilities, services, and other required support during an incident?</a:t>
            </a:r>
            <a:endParaRPr lang="en-US" sz="1600" dirty="0"/>
          </a:p>
        </p:txBody>
      </p:sp>
      <p:pic>
        <p:nvPicPr>
          <p:cNvPr id="8" name="Content Placeholder 7" descr="Photo of disaster worker taking inventory in a stockroom">
            <a:extLst>
              <a:ext uri="{FF2B5EF4-FFF2-40B4-BE49-F238E27FC236}">
                <a16:creationId xmlns:a16="http://schemas.microsoft.com/office/drawing/2014/main" id="{F5249CB2-2EFE-4731-9D6A-1874B1FF5C98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944" y="1806130"/>
            <a:ext cx="2724912" cy="3255264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CC7153-43A3-4138-9881-6F9361799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CC10E279-F8F4-423C-A888-A3BF7CE1465E}" type="slidenum">
              <a:rPr lang="en-US" smtClean="0"/>
              <a:pPr>
                <a:spcBef>
                  <a:spcPts val="100"/>
                </a:spcBef>
                <a:buSzPct val="99000"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05209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Establish Communications and Information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B98F8-F370-4012-AD6A-D871E4A18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Are protocols and procedures in place?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Can responders from different agencies or mutual aid and assistance partners communicate with one another?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Do you have a plan/budget for maintaining and replacing your emergency communication systems?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F824A-DBCA-4C7D-9418-DA900B332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CC10E279-F8F4-423C-A888-A3BF7CE1465E}" type="slidenum">
              <a:rPr lang="en-US" smtClean="0"/>
              <a:pPr>
                <a:spcBef>
                  <a:spcPts val="100"/>
                </a:spcBef>
                <a:buSzPct val="99000"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15011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Training, Credentialing, and Exercising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93020C2-9394-4B7F-96DA-3FB76739F92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208206" y="1153077"/>
            <a:ext cx="4478595" cy="4492625"/>
          </a:xfrm>
        </p:spPr>
        <p:txBody>
          <a:bodyPr>
            <a:normAutofit fontScale="62500" lnSpcReduction="20000"/>
          </a:bodyPr>
          <a:lstStyle/>
          <a:p>
            <a:pPr marL="254000" lvl="1" indent="-254000" fontAlgn="auto">
              <a:spcBef>
                <a:spcPct val="100000"/>
              </a:spcBef>
              <a:buSzPct val="99000"/>
              <a:buFont typeface="Arial"/>
              <a:buChar char="•"/>
              <a:tabLst/>
            </a:pPr>
            <a:r>
              <a:rPr lang="en-US" kern="1200" dirty="0">
                <a:ea typeface="+mn-ea"/>
                <a:sym typeface="Arial"/>
              </a:rPr>
              <a:t>Do you have sufficient qualified personnel to fill ICS, EOC and JIS positions?</a:t>
            </a:r>
          </a:p>
          <a:p>
            <a:pPr marL="254000" lvl="1" indent="-254000" fontAlgn="auto">
              <a:spcBef>
                <a:spcPct val="100000"/>
              </a:spcBef>
              <a:buSzPct val="99000"/>
              <a:buFont typeface="Arial"/>
              <a:buChar char="•"/>
              <a:tabLst/>
            </a:pPr>
            <a:r>
              <a:rPr lang="en-US" kern="1200" dirty="0">
                <a:ea typeface="+mn-ea"/>
                <a:sym typeface="Arial"/>
              </a:rPr>
              <a:t>Can you verify that personnel meet established professional standards for:</a:t>
            </a:r>
          </a:p>
          <a:p>
            <a:pPr marL="635000" lvl="2" indent="-254000" fontAlgn="auto">
              <a:spcBef>
                <a:spcPct val="100000"/>
              </a:spcBef>
              <a:buSzPct val="99000"/>
              <a:buFont typeface="Wingdings"/>
              <a:buChar char="§"/>
              <a:tabLst/>
            </a:pPr>
            <a:r>
              <a:rPr lang="en-US" kern="1200" dirty="0">
                <a:ea typeface="+mn-ea"/>
                <a:sym typeface="Arial"/>
              </a:rPr>
              <a:t>Training?</a:t>
            </a:r>
          </a:p>
          <a:p>
            <a:pPr marL="635000" lvl="2" indent="-254000" fontAlgn="auto">
              <a:spcBef>
                <a:spcPct val="100000"/>
              </a:spcBef>
              <a:buSzPct val="99000"/>
              <a:buFont typeface="Wingdings"/>
              <a:buChar char="§"/>
              <a:tabLst/>
            </a:pPr>
            <a:r>
              <a:rPr lang="en-US" kern="1200" dirty="0">
                <a:ea typeface="+mn-ea"/>
                <a:sym typeface="Arial"/>
              </a:rPr>
              <a:t>Experience?</a:t>
            </a:r>
          </a:p>
          <a:p>
            <a:pPr marL="635000" lvl="2" indent="-254000" fontAlgn="auto">
              <a:spcBef>
                <a:spcPct val="100000"/>
              </a:spcBef>
              <a:buSzPct val="99000"/>
              <a:buFont typeface="Wingdings"/>
              <a:buChar char="§"/>
              <a:tabLst/>
            </a:pPr>
            <a:r>
              <a:rPr lang="en-US" kern="1200" dirty="0">
                <a:ea typeface="+mn-ea"/>
                <a:sym typeface="Arial"/>
              </a:rPr>
              <a:t>Performance?</a:t>
            </a:r>
          </a:p>
          <a:p>
            <a:pPr marL="254000" lvl="1" indent="-254000">
              <a:spcBef>
                <a:spcPct val="100000"/>
              </a:spcBef>
              <a:buSzPct val="99000"/>
            </a:pPr>
            <a:r>
              <a:rPr lang="en-US" kern="1200" dirty="0">
                <a:sym typeface="Arial"/>
              </a:rPr>
              <a:t>When was the last tabletop, functional, or full-scale exercise that practiced command and coordination functions? Did you participate in that exercise?</a:t>
            </a:r>
            <a:endParaRPr lang="en-US" dirty="0"/>
          </a:p>
        </p:txBody>
      </p:sp>
      <p:pic>
        <p:nvPicPr>
          <p:cNvPr id="8" name="Content Placeholder 7" descr="Photo of officials participating in a disaster exercise using a computer">
            <a:extLst>
              <a:ext uri="{FF2B5EF4-FFF2-40B4-BE49-F238E27FC236}">
                <a16:creationId xmlns:a16="http://schemas.microsoft.com/office/drawing/2014/main" id="{B247082E-D6A7-4B2B-8DCF-4B46FE628DAA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11" y="1545761"/>
            <a:ext cx="2969777" cy="3706152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AF77AD-051C-46FC-A85B-0F5AE63FA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CC10E279-F8F4-423C-A888-A3BF7CE1465E}" type="slidenum">
              <a:rPr lang="en-US" smtClean="0"/>
              <a:pPr>
                <a:spcBef>
                  <a:spcPts val="100"/>
                </a:spcBef>
                <a:buSzPct val="99000"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18840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Continuous Improvement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E833E-24CB-459B-8EA5-0DEFC804FD6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Incident debriefing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Post-incident critique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Post-incident analysis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Corrective Action Report/After Action Report</a:t>
            </a:r>
            <a:endParaRPr lang="en-US"/>
          </a:p>
        </p:txBody>
      </p:sp>
      <p:pic>
        <p:nvPicPr>
          <p:cNvPr id="8" name="Content Placeholder 7" descr="Three men sitting at a table talking.">
            <a:extLst>
              <a:ext uri="{FF2B5EF4-FFF2-40B4-BE49-F238E27FC236}">
                <a16:creationId xmlns:a16="http://schemas.microsoft.com/office/drawing/2014/main" id="{5E065450-7F75-485A-BAC0-41EECBE08C35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104" y="1976818"/>
            <a:ext cx="3212592" cy="2913888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AEEE8E-DA56-4B1F-8480-D7579F870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CC10E279-F8F4-423C-A888-A3BF7CE1465E}" type="slidenum">
              <a:rPr lang="en-US" smtClean="0"/>
              <a:pPr>
                <a:spcBef>
                  <a:spcPts val="100"/>
                </a:spcBef>
                <a:buSzPct val="99000"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97349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EMI_PPT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MI_PPT_V6.potx" id="{87FA236F-5E7C-4F8D-BD1E-D26C03F4BCD1}" vid="{D5C7932F-4394-40C8-ABE7-3049CD3103A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568ddf3f-b77f-46a0-9295-2b9495b51427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4EFD91463C3843A9BA9A14DC38BC9D" ma:contentTypeVersion="18" ma:contentTypeDescription="Create a new document." ma:contentTypeScope="" ma:versionID="bb21318f442e9d82dca82e8ddb338816">
  <xsd:schema xmlns:xsd="http://www.w3.org/2001/XMLSchema" xmlns:xs="http://www.w3.org/2001/XMLSchema" xmlns:p="http://schemas.microsoft.com/office/2006/metadata/properties" xmlns:ns2="95ba42ad-0bbe-4ff2-b5a3-00bdc267f7a0" xmlns:ns3="62f7385f-acaa-4071-a761-f290236eec2e" targetNamespace="http://schemas.microsoft.com/office/2006/metadata/properties" ma:root="true" ma:fieldsID="ae236896bb2e122f42d13ef0e630527f" ns2:_="" ns3:_="">
    <xsd:import namespace="95ba42ad-0bbe-4ff2-b5a3-00bdc267f7a0"/>
    <xsd:import namespace="62f7385f-acaa-4071-a761-f290236eec2e"/>
    <xsd:element name="properties">
      <xsd:complexType>
        <xsd:sequence>
          <xsd:element name="documentManagement">
            <xsd:complexType>
              <xsd:all>
                <xsd:element ref="ns2:Next_x0020_Course_x0020_Date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ba42ad-0bbe-4ff2-b5a3-00bdc267f7a0" elementFormDefault="qualified">
    <xsd:import namespace="http://schemas.microsoft.com/office/2006/documentManagement/types"/>
    <xsd:import namespace="http://schemas.microsoft.com/office/infopath/2007/PartnerControls"/>
    <xsd:element name="Next_x0020_Course_x0020_Date" ma:index="8" nillable="true" ma:displayName="Next Course Date" ma:format="DateOnly" ma:internalName="Next_x0020_Course_x0020_Date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f7385f-acaa-4071-a761-f290236eec2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ext_x0020_Course_x0020_Date xmlns="95ba42ad-0bbe-4ff2-b5a3-00bdc267f7a0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8D5367-B1BF-4632-8311-BCC4E513F216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DD7A561F-3D06-48FF-864C-13FB8965FB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ba42ad-0bbe-4ff2-b5a3-00bdc267f7a0"/>
    <ds:schemaRef ds:uri="62f7385f-acaa-4071-a761-f290236eec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D8EF350-A02F-468C-BC96-2EEDF1E62AC7}">
  <ds:schemaRefs>
    <ds:schemaRef ds:uri="http://schemas.microsoft.com/office/2006/metadata/properties"/>
    <ds:schemaRef ds:uri="http://schemas.openxmlformats.org/package/2006/metadata/core-properties"/>
    <ds:schemaRef ds:uri="62f7385f-acaa-4071-a761-f290236eec2e"/>
    <ds:schemaRef ds:uri="http://schemas.microsoft.com/office/2006/documentManagement/types"/>
    <ds:schemaRef ds:uri="http://www.w3.org/XML/1998/namespace"/>
    <ds:schemaRef ds:uri="95ba42ad-0bbe-4ff2-b5a3-00bdc267f7a0"/>
    <ds:schemaRef ds:uri="http://schemas.microsoft.com/office/infopath/2007/PartnerControls"/>
    <ds:schemaRef ds:uri="http://purl.org/dc/elements/1.1/"/>
    <ds:schemaRef ds:uri="http://purl.org/dc/terms/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672EF4BD-228C-4B69-B6C9-4110AD66F6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EMI_PPT_V7</Template>
  <TotalTime>0</TotalTime>
  <Words>369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EMI_PPT</vt:lpstr>
      <vt:lpstr>Unit 6: Preparedness</vt:lpstr>
      <vt:lpstr>Unit Terminal Objective</vt:lpstr>
      <vt:lpstr>Unit Enabling Objectives</vt:lpstr>
      <vt:lpstr>Preparedness</vt:lpstr>
      <vt:lpstr>Check Plans, Policies, and Laws</vt:lpstr>
      <vt:lpstr>Establish Communications and Information Systems</vt:lpstr>
      <vt:lpstr>Establish Communications and Information Systems</vt:lpstr>
      <vt:lpstr>Training, Credentialing, and Exercising</vt:lpstr>
      <vt:lpstr>Continuous Improvement</vt:lpstr>
      <vt:lpstr>Additional Resources</vt:lpstr>
      <vt:lpstr>Objectives 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2021-07-01T17:07:33Z</dcterms:created>
  <dcterms:modified xsi:type="dcterms:W3CDTF">2022-03-14T12:18:43Z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0x0101001A4EFD91463C3843A9BA9A14DC38BC9D</vt:lpwstr>
  </property>
</Properties>
</file>